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71" r:id="rId7"/>
    <p:sldId id="273" r:id="rId8"/>
    <p:sldId id="272" r:id="rId9"/>
    <p:sldId id="274" r:id="rId10"/>
    <p:sldId id="275" r:id="rId11"/>
    <p:sldId id="276" r:id="rId12"/>
    <p:sldId id="269" r:id="rId13"/>
  </p:sldIdLst>
  <p:sldSz cx="18288000" cy="10287000"/>
  <p:notesSz cx="6858000" cy="9144000"/>
  <p:embeddedFontLst>
    <p:embeddedFont>
      <p:font typeface="Cabin" charset="0"/>
      <p:regular r:id="rId14"/>
    </p:embeddedFont>
    <p:embeddedFont>
      <p:font typeface="맑은 고딕" pitchFamily="50" charset="-127"/>
      <p:regular r:id="rId15"/>
      <p:bold r:id="rId16"/>
    </p:embeddedFon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Cabin Bold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-414" y="-108"/>
      </p:cViewPr>
      <p:guideLst>
        <p:guide orient="horz" pos="1368"/>
        <p:guide pos="4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01507" y="8075454"/>
            <a:ext cx="8057793" cy="7285019"/>
            <a:chOff x="0" y="0"/>
            <a:chExt cx="736529" cy="665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6529" cy="665893"/>
            </a:xfrm>
            <a:custGeom>
              <a:avLst/>
              <a:gdLst/>
              <a:ahLst/>
              <a:cxnLst/>
              <a:rect l="l" t="t" r="r" b="b"/>
              <a:pathLst>
                <a:path w="736529" h="665893">
                  <a:moveTo>
                    <a:pt x="368265" y="0"/>
                  </a:moveTo>
                  <a:cubicBezTo>
                    <a:pt x="164878" y="0"/>
                    <a:pt x="0" y="149065"/>
                    <a:pt x="0" y="332946"/>
                  </a:cubicBezTo>
                  <a:cubicBezTo>
                    <a:pt x="0" y="516828"/>
                    <a:pt x="164878" y="665893"/>
                    <a:pt x="368265" y="665893"/>
                  </a:cubicBezTo>
                  <a:cubicBezTo>
                    <a:pt x="571651" y="665893"/>
                    <a:pt x="736529" y="516828"/>
                    <a:pt x="736529" y="332946"/>
                  </a:cubicBezTo>
                  <a:cubicBezTo>
                    <a:pt x="736529" y="149065"/>
                    <a:pt x="571651" y="0"/>
                    <a:pt x="368265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9050" y="-13773"/>
              <a:ext cx="598430" cy="617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19007" y="2299190"/>
            <a:ext cx="6022793" cy="6959110"/>
          </a:xfrm>
          <a:custGeom>
            <a:avLst/>
            <a:gdLst/>
            <a:ahLst/>
            <a:cxnLst/>
            <a:rect l="l" t="t" r="r" b="b"/>
            <a:pathLst>
              <a:path w="6022793" h="6959110">
                <a:moveTo>
                  <a:pt x="0" y="0"/>
                </a:moveTo>
                <a:lnTo>
                  <a:pt x="6022793" y="0"/>
                </a:lnTo>
                <a:lnTo>
                  <a:pt x="6022793" y="6959110"/>
                </a:lnTo>
                <a:lnTo>
                  <a:pt x="0" y="6959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897872"/>
            <a:ext cx="8216803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1"/>
              </a:lnSpc>
            </a:pPr>
            <a:r>
              <a:rPr lang="en-US" sz="7001" spc="-210" dirty="0">
                <a:solidFill>
                  <a:srgbClr val="6274CF"/>
                </a:solidFill>
                <a:latin typeface="+mn-ea"/>
                <a:cs typeface="TDTD평고딕"/>
                <a:sym typeface="TDTD평고딕"/>
              </a:rPr>
              <a:t>DeepLearning</a:t>
            </a:r>
          </a:p>
          <a:p>
            <a:pPr algn="l">
              <a:lnSpc>
                <a:spcPts val="8471"/>
              </a:lnSpc>
            </a:pPr>
            <a:r>
              <a:rPr lang="en-US" sz="7001" spc="-210" dirty="0" smtClean="0">
                <a:solidFill>
                  <a:srgbClr val="6274CF"/>
                </a:solidFill>
                <a:latin typeface="+mn-ea"/>
                <a:cs typeface="TDTD평고딕"/>
                <a:sym typeface="TDTD평고딕"/>
              </a:rPr>
              <a:t>Project (Yolo v11)</a:t>
            </a:r>
            <a:endParaRPr lang="en-US" sz="7001" spc="-210" dirty="0">
              <a:solidFill>
                <a:srgbClr val="6274CF"/>
              </a:solidFill>
              <a:latin typeface="+mn-ea"/>
              <a:cs typeface="TDTD평고딕"/>
              <a:sym typeface="TDTD평고딕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792798"/>
            <a:ext cx="2406276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41">
                <a:solidFill>
                  <a:srgbClr val="252525"/>
                </a:solidFill>
                <a:latin typeface="Cabin"/>
                <a:ea typeface="Cabin"/>
                <a:cs typeface="Cabin"/>
                <a:sym typeface="Cabin"/>
              </a:rPr>
              <a:t>2025.8.18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1397084"/>
            <a:ext cx="16230600" cy="0"/>
          </a:xfrm>
          <a:prstGeom prst="line">
            <a:avLst/>
          </a:prstGeom>
          <a:ln w="38100" cap="flat">
            <a:solidFill>
              <a:srgbClr val="25252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-155574"/>
            <a:ext cx="1396179" cy="121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33400" y="647700"/>
            <a:ext cx="883920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Model</a:t>
            </a:r>
            <a:r>
              <a:rPr lang="ko-KR" altLang="en-US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Selection &amp; Training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321" y="8872835"/>
            <a:ext cx="16607279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smtClean="0"/>
              <a:t>Train</a:t>
            </a:r>
            <a:r>
              <a:rPr lang="ko-KR" altLang="en-US" sz="2400" dirty="0" smtClean="0"/>
              <a:t>을 진행 </a:t>
            </a:r>
            <a:r>
              <a:rPr lang="ko-KR" altLang="en-US" sz="2400" dirty="0" err="1" smtClean="0"/>
              <a:t>하기위해선</a:t>
            </a:r>
            <a:r>
              <a:rPr lang="ko-KR" altLang="en-US" sz="2400" dirty="0" smtClean="0"/>
              <a:t> 유료 버전으로 업데이트 </a:t>
            </a:r>
            <a:r>
              <a:rPr lang="ko-KR" altLang="en-US" sz="2400" dirty="0" err="1" smtClean="0"/>
              <a:t>해야하기때문에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Google </a:t>
            </a:r>
            <a:r>
              <a:rPr lang="en-US" altLang="ko-KR" sz="2400" dirty="0" err="1" smtClean="0"/>
              <a:t>Colab</a:t>
            </a:r>
            <a:r>
              <a:rPr lang="ko-KR" altLang="en-US" sz="2400" dirty="0" smtClean="0"/>
              <a:t>으로 진행하여 무료로 </a:t>
            </a:r>
            <a:r>
              <a:rPr lang="en-US" altLang="ko-KR" sz="2400" dirty="0" smtClean="0"/>
              <a:t>Train</a:t>
            </a:r>
            <a:r>
              <a:rPr lang="ko-KR" altLang="en-US" sz="2400" dirty="0" smtClean="0"/>
              <a:t>을 합니다</a:t>
            </a:r>
            <a:r>
              <a:rPr lang="en-US" altLang="ko-KR" sz="24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altLang="ko-KR" sz="2400" dirty="0" smtClean="0"/>
              <a:t>Google </a:t>
            </a:r>
            <a:r>
              <a:rPr lang="en-US" altLang="ko-KR" sz="2400" dirty="0" err="1" smtClean="0"/>
              <a:t>Colab</a:t>
            </a:r>
            <a:r>
              <a:rPr lang="ko-KR" altLang="en-US" sz="2400" dirty="0" smtClean="0"/>
              <a:t>에서 </a:t>
            </a:r>
            <a:r>
              <a:rPr lang="en-US" altLang="ko-KR" sz="2400" dirty="0" smtClean="0"/>
              <a:t>pip </a:t>
            </a:r>
            <a:r>
              <a:rPr lang="ko-KR" altLang="en-US" sz="2400" dirty="0" smtClean="0"/>
              <a:t>명령어 </a:t>
            </a:r>
            <a:r>
              <a:rPr lang="en-US" altLang="ko-KR" sz="2400" dirty="0" smtClean="0"/>
              <a:t>code Line</a:t>
            </a:r>
            <a:r>
              <a:rPr lang="ko-KR" altLang="en-US" sz="2400" dirty="0" smtClean="0"/>
              <a:t>을 실행 시킵니다</a:t>
            </a:r>
            <a:r>
              <a:rPr lang="en-US" altLang="ko-KR" sz="24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altLang="ko-KR" sz="2400" dirty="0" smtClean="0"/>
              <a:t>Start Line</a:t>
            </a:r>
            <a:r>
              <a:rPr lang="ko-KR" altLang="en-US" sz="2400" dirty="0" smtClean="0"/>
              <a:t>에 있던 코드를 지우고 </a:t>
            </a:r>
            <a:r>
              <a:rPr lang="en-US" altLang="ko-KR" sz="2400" dirty="0" smtClean="0"/>
              <a:t>Train a Model </a:t>
            </a:r>
            <a:r>
              <a:rPr lang="ko-KR" altLang="en-US" sz="2400" dirty="0" smtClean="0"/>
              <a:t>에 있는 </a:t>
            </a:r>
            <a:r>
              <a:rPr lang="en-US" altLang="ko-KR" sz="2400" dirty="0" smtClean="0"/>
              <a:t>Code</a:t>
            </a:r>
            <a:r>
              <a:rPr lang="ko-KR" altLang="en-US" sz="2400" dirty="0" smtClean="0"/>
              <a:t>를 복사하여 진행합니다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61" y="2196752"/>
            <a:ext cx="8350539" cy="6315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048000" y="5155438"/>
            <a:ext cx="1066800" cy="3179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170" y="2196751"/>
            <a:ext cx="7987430" cy="311764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5473351"/>
            <a:ext cx="8001000" cy="30384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029210" y="4000500"/>
            <a:ext cx="2457189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5486399" y="4343400"/>
            <a:ext cx="4953001" cy="35433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09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-155574"/>
            <a:ext cx="1396179" cy="121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33400" y="647700"/>
            <a:ext cx="8839200" cy="1145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Predict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321" y="8872835"/>
            <a:ext cx="16607279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smtClean="0"/>
              <a:t>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Model Selection &amp; Training </a:t>
            </a:r>
            <a:r>
              <a:rPr lang="ko-KR" altLang="en-US" sz="2400" dirty="0" smtClean="0"/>
              <a:t>에서 최종 모델인 </a:t>
            </a:r>
            <a:r>
              <a:rPr lang="en-US" altLang="ko-KR" sz="2400" dirty="0" smtClean="0"/>
              <a:t>best.pt </a:t>
            </a:r>
            <a:r>
              <a:rPr lang="ko-KR" altLang="en-US" sz="2400" dirty="0" smtClean="0"/>
              <a:t>모델이 성공적으로 만들어졌다면 모델은 성공입니다</a:t>
            </a:r>
            <a:r>
              <a:rPr lang="en-US" altLang="ko-KR" sz="24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400" dirty="0" smtClean="0"/>
              <a:t>이후 </a:t>
            </a:r>
            <a:r>
              <a:rPr lang="en-US" altLang="ko-KR" sz="2400" dirty="0" err="1" smtClean="0"/>
              <a:t>pt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형식의 파일을 </a:t>
            </a:r>
            <a:r>
              <a:rPr lang="en-US" altLang="ko-KR" sz="2400" dirty="0" err="1" smtClean="0"/>
              <a:t>pt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→ </a:t>
            </a:r>
            <a:r>
              <a:rPr lang="en-US" altLang="ko-KR" sz="2400" dirty="0" err="1" smtClean="0"/>
              <a:t>onnx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→ </a:t>
            </a:r>
            <a:r>
              <a:rPr lang="en-US" altLang="ko-KR" sz="2400" dirty="0" smtClean="0"/>
              <a:t>engine </a:t>
            </a:r>
            <a:r>
              <a:rPr lang="ko-KR" altLang="en-US" sz="2400" dirty="0" smtClean="0"/>
              <a:t>변환을 거쳐 사용하면 </a:t>
            </a:r>
            <a:r>
              <a:rPr lang="en-US" altLang="ko-KR" sz="2400" dirty="0" err="1" smtClean="0"/>
              <a:t>Infrence</a:t>
            </a:r>
            <a:r>
              <a:rPr lang="en-US" altLang="ko-KR" sz="2400" dirty="0" smtClean="0"/>
              <a:t> Time</a:t>
            </a:r>
            <a:r>
              <a:rPr lang="ko-KR" altLang="en-US" sz="2400" dirty="0" smtClean="0"/>
              <a:t>도 충분한 가능성이 </a:t>
            </a:r>
            <a:r>
              <a:rPr lang="ko-KR" altLang="en-US" sz="2400" dirty="0" err="1" smtClean="0"/>
              <a:t>있는것을</a:t>
            </a:r>
            <a:r>
              <a:rPr lang="ko-KR" altLang="en-US" sz="2400" dirty="0" smtClean="0"/>
              <a:t> 확인</a:t>
            </a:r>
            <a:endParaRPr lang="en-US" altLang="ko-KR" sz="2400" dirty="0" smtClean="0"/>
          </a:p>
          <a:p>
            <a:pPr marL="457200" indent="-457200">
              <a:buAutoNum type="arabicPeriod"/>
            </a:pPr>
            <a:r>
              <a:rPr lang="en-US" altLang="ko-KR" sz="2400" dirty="0" err="1" smtClean="0"/>
              <a:t>Onnx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파일로 또한 </a:t>
            </a:r>
            <a:r>
              <a:rPr lang="en-US" altLang="ko-KR" sz="2400" dirty="0" smtClean="0"/>
              <a:t>C# </a:t>
            </a:r>
            <a:r>
              <a:rPr lang="en-US" altLang="ko-KR" sz="2400" dirty="0" err="1" smtClean="0"/>
              <a:t>.net</a:t>
            </a:r>
            <a:r>
              <a:rPr lang="en-US" altLang="ko-KR" sz="2400" dirty="0" smtClean="0"/>
              <a:t> Framework 4.8.1 </a:t>
            </a:r>
            <a:r>
              <a:rPr lang="ko-KR" altLang="en-US" sz="2400" dirty="0" smtClean="0"/>
              <a:t>에서도 </a:t>
            </a:r>
            <a:r>
              <a:rPr lang="ko-KR" altLang="en-US" sz="2400" dirty="0" err="1" smtClean="0"/>
              <a:t>동작하는것을</a:t>
            </a:r>
            <a:r>
              <a:rPr lang="ko-KR" altLang="en-US" sz="2400" dirty="0" smtClean="0"/>
              <a:t> 확인함으로써 </a:t>
            </a:r>
            <a:r>
              <a:rPr lang="en-US" altLang="ko-KR" sz="2400" dirty="0" smtClean="0"/>
              <a:t>Vision Program </a:t>
            </a:r>
            <a:r>
              <a:rPr lang="ko-KR" altLang="en-US" sz="2400" dirty="0" smtClean="0"/>
              <a:t>적용 준비 완료</a:t>
            </a:r>
            <a:endParaRPr lang="ko-KR" alt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193439"/>
            <a:ext cx="8531530" cy="637906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52" y="2209800"/>
            <a:ext cx="7899748" cy="63627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8206636"/>
            <a:ext cx="7781795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Detection, </a:t>
            </a:r>
            <a:r>
              <a:rPr lang="ko-KR" altLang="en-US" dirty="0" smtClean="0"/>
              <a:t>이미지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매 학습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 </a:t>
            </a:r>
            <a:r>
              <a:rPr lang="en-US" altLang="ko-KR" dirty="0" smtClean="0"/>
              <a:t>Inference Time: 7ms (N</a:t>
            </a:r>
            <a:r>
              <a:rPr lang="ko-KR" altLang="en-US" dirty="0" smtClean="0"/>
              <a:t>사</a:t>
            </a:r>
            <a:r>
              <a:rPr lang="en-US" altLang="ko-KR" dirty="0" smtClean="0"/>
              <a:t> 11ms)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372601" y="8216552"/>
            <a:ext cx="807720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Segmentation, </a:t>
            </a:r>
            <a:r>
              <a:rPr lang="ko-KR" altLang="en-US" dirty="0" smtClean="0"/>
              <a:t>이미지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매 학습</a:t>
            </a:r>
            <a:r>
              <a:rPr lang="en-US" altLang="ko-KR" dirty="0" smtClean="0"/>
              <a:t>, </a:t>
            </a:r>
            <a:r>
              <a:rPr lang="ko-KR" altLang="en-US" dirty="0"/>
              <a:t>평균 </a:t>
            </a:r>
            <a:r>
              <a:rPr lang="en-US" altLang="ko-KR" dirty="0"/>
              <a:t>Inference Time: </a:t>
            </a:r>
            <a:r>
              <a:rPr lang="en-US" altLang="ko-KR" dirty="0" smtClean="0"/>
              <a:t>5.5ms </a:t>
            </a:r>
            <a:r>
              <a:rPr lang="en-US" altLang="ko-KR" dirty="0"/>
              <a:t>(</a:t>
            </a:r>
            <a:r>
              <a:rPr lang="en-US" altLang="ko-KR" dirty="0" smtClean="0"/>
              <a:t>N</a:t>
            </a:r>
            <a:r>
              <a:rPr lang="ko-KR" altLang="en-US" dirty="0" smtClean="0"/>
              <a:t>사</a:t>
            </a:r>
            <a:r>
              <a:rPr lang="en-US" altLang="ko-KR" dirty="0" smtClean="0"/>
              <a:t> 13ms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362200" y="3725188"/>
            <a:ext cx="4648200" cy="4161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820400" y="3689176"/>
            <a:ext cx="3657600" cy="36977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566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43197" y="3841114"/>
            <a:ext cx="9803018" cy="130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39"/>
              </a:lnSpc>
              <a:spcBef>
                <a:spcPct val="0"/>
              </a:spcBef>
            </a:pPr>
            <a:r>
              <a:rPr lang="en-US" sz="7599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THANK YOU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343197" y="5417290"/>
            <a:ext cx="15601606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1320" y="3973578"/>
            <a:ext cx="751342" cy="7513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71320" y="5015159"/>
            <a:ext cx="751342" cy="7513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71320" y="6054907"/>
            <a:ext cx="751342" cy="7513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71320" y="7094654"/>
            <a:ext cx="751342" cy="75134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0"/>
            <a:ext cx="18288000" cy="2372063"/>
            <a:chOff x="0" y="0"/>
            <a:chExt cx="4816593" cy="62474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6592" cy="624741"/>
            </a:xfrm>
            <a:custGeom>
              <a:avLst/>
              <a:gdLst/>
              <a:ahLst/>
              <a:cxnLst/>
              <a:rect l="l" t="t" r="r" b="b"/>
              <a:pathLst>
                <a:path w="4816592" h="624741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20567" y="1024107"/>
            <a:ext cx="7110099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70583" y="374795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70583" y="478637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70583" y="5823651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45525" y="5835647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7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70583" y="6865870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45525" y="6865870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27462" y="3724600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b="1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Annotation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927462" y="4766181"/>
            <a:ext cx="621653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b="1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Model </a:t>
            </a:r>
            <a:r>
              <a:rPr lang="en-US" sz="3500" b="1" spc="35" dirty="0" smtClean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Selection &amp; Training</a:t>
            </a:r>
            <a:endParaRPr lang="en-US" sz="3500" b="1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927462" y="5805929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b="1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Predict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27462" y="6845677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b="1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C# </a:t>
            </a:r>
            <a:r>
              <a:rPr lang="en-US" sz="3500" b="1" spc="35" dirty="0" err="1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변환</a:t>
            </a:r>
            <a:endParaRPr lang="en-US" sz="3500" b="1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62000" y="2175683"/>
            <a:ext cx="16381437" cy="7146291"/>
            <a:chOff x="1106984" y="2493009"/>
            <a:chExt cx="16381437" cy="7146291"/>
          </a:xfrm>
        </p:grpSpPr>
        <p:sp>
          <p:nvSpPr>
            <p:cNvPr id="2" name="Freeform 2"/>
            <p:cNvSpPr/>
            <p:nvPr/>
          </p:nvSpPr>
          <p:spPr>
            <a:xfrm>
              <a:off x="1117421" y="2493009"/>
              <a:ext cx="7924801" cy="5706527"/>
            </a:xfrm>
            <a:custGeom>
              <a:avLst/>
              <a:gdLst/>
              <a:ahLst/>
              <a:cxnLst/>
              <a:rect l="l" t="t" r="r" b="b"/>
              <a:pathLst>
                <a:path w="9491105" h="5706527">
                  <a:moveTo>
                    <a:pt x="0" y="0"/>
                  </a:moveTo>
                  <a:lnTo>
                    <a:pt x="9491105" y="0"/>
                  </a:lnTo>
                  <a:lnTo>
                    <a:pt x="9491105" y="5706527"/>
                  </a:lnTo>
                  <a:lnTo>
                    <a:pt x="0" y="5706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</p:sp>
        <p:sp>
          <p:nvSpPr>
            <p:cNvPr id="8" name="TextBox 7"/>
            <p:cNvSpPr txBox="1"/>
            <p:nvPr/>
          </p:nvSpPr>
          <p:spPr>
            <a:xfrm>
              <a:off x="1106984" y="8438971"/>
              <a:ext cx="16381437" cy="12003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altLang="ko-KR" sz="2400" dirty="0" smtClean="0"/>
                <a:t>Windows PowerShell </a:t>
              </a:r>
              <a:r>
                <a:rPr lang="ko-KR" altLang="en-US" sz="2400" dirty="0" smtClean="0"/>
                <a:t>을 </a:t>
              </a:r>
              <a:r>
                <a:rPr lang="en-US" altLang="ko-KR" sz="2400" dirty="0" smtClean="0"/>
                <a:t>(</a:t>
              </a:r>
              <a:r>
                <a:rPr lang="ko-KR" altLang="en-US" sz="2400" dirty="0" smtClean="0"/>
                <a:t>관리자 권한</a:t>
              </a:r>
              <a:r>
                <a:rPr lang="en-US" altLang="ko-KR" sz="2400" dirty="0" smtClean="0"/>
                <a:t>) </a:t>
              </a:r>
              <a:r>
                <a:rPr lang="ko-KR" altLang="en-US" sz="2400" dirty="0" smtClean="0"/>
                <a:t>실행 시킵니다</a:t>
              </a:r>
              <a:r>
                <a:rPr lang="en-US" altLang="ko-KR" sz="2400" dirty="0" smtClean="0"/>
                <a:t>.</a:t>
              </a:r>
            </a:p>
            <a:p>
              <a:pPr marL="457200" indent="-457200">
                <a:buAutoNum type="arabicPeriod"/>
              </a:pPr>
              <a:r>
                <a:rPr lang="en-US" altLang="ko-KR" sz="2400" dirty="0" smtClean="0"/>
                <a:t>pip install label-studio </a:t>
              </a:r>
              <a:r>
                <a:rPr lang="ko-KR" altLang="en-US" sz="2400" dirty="0" smtClean="0"/>
                <a:t>명령어를 사용하여 </a:t>
              </a:r>
              <a:r>
                <a:rPr lang="en-US" altLang="ko-KR" sz="2400" dirty="0" smtClean="0"/>
                <a:t>Label Studio</a:t>
              </a:r>
              <a:r>
                <a:rPr lang="ko-KR" altLang="en-US" sz="2400" dirty="0" smtClean="0"/>
                <a:t>를 설치합니다</a:t>
              </a:r>
              <a:r>
                <a:rPr lang="en-US" altLang="ko-KR" sz="2400" dirty="0" smtClean="0"/>
                <a:t>.</a:t>
              </a:r>
            </a:p>
            <a:p>
              <a:pPr marL="457200" indent="-457200">
                <a:buAutoNum type="arabicPeriod"/>
              </a:pPr>
              <a:r>
                <a:rPr lang="en-US" altLang="ko-KR" sz="2400" dirty="0" smtClean="0"/>
                <a:t>2</a:t>
              </a:r>
              <a:r>
                <a:rPr lang="ko-KR" altLang="en-US" sz="2400" dirty="0" smtClean="0"/>
                <a:t>번이 완료 된 후 </a:t>
              </a:r>
              <a:r>
                <a:rPr lang="en-US" altLang="ko-KR" sz="2400" dirty="0" smtClean="0"/>
                <a:t>label-studio start</a:t>
              </a:r>
              <a:r>
                <a:rPr lang="ko-KR" altLang="en-US" sz="2400" dirty="0"/>
                <a:t> </a:t>
              </a:r>
              <a:r>
                <a:rPr lang="ko-KR" altLang="en-US" sz="2400" dirty="0" smtClean="0"/>
                <a:t>명령어를 사용하여 </a:t>
              </a:r>
              <a:r>
                <a:rPr lang="en-US" altLang="ko-KR" sz="2400" dirty="0" smtClean="0"/>
                <a:t>Label-Studio</a:t>
              </a:r>
              <a:r>
                <a:rPr lang="ko-KR" altLang="en-US" sz="2400" dirty="0" smtClean="0"/>
                <a:t>를 실행 시킵니다</a:t>
              </a:r>
              <a:r>
                <a:rPr lang="en-US" altLang="ko-KR" sz="2400" dirty="0" smtClean="0"/>
                <a:t>.</a:t>
              </a:r>
              <a:endParaRPr lang="ko-KR" altLang="en-US" sz="24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471"/>
            <a:stretch/>
          </p:blipFill>
          <p:spPr bwMode="auto">
            <a:xfrm>
              <a:off x="9296400" y="2518061"/>
              <a:ext cx="8181975" cy="272669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634"/>
            <a:stretch/>
          </p:blipFill>
          <p:spPr bwMode="auto">
            <a:xfrm>
              <a:off x="9296400" y="5333748"/>
              <a:ext cx="8181975" cy="285326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533400" y="-155574"/>
            <a:ext cx="5301543" cy="1989453"/>
            <a:chOff x="1144562" y="-155574"/>
            <a:chExt cx="5301543" cy="1989453"/>
          </a:xfrm>
        </p:grpSpPr>
        <p:sp>
          <p:nvSpPr>
            <p:cNvPr id="12" name="TextBox 2"/>
            <p:cNvSpPr txBox="1"/>
            <p:nvPr/>
          </p:nvSpPr>
          <p:spPr>
            <a:xfrm>
              <a:off x="1144562" y="-155574"/>
              <a:ext cx="1396179" cy="1260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000"/>
                </a:lnSpc>
              </a:pPr>
              <a:r>
                <a:rPr lang="en-US" sz="5500" b="1" spc="132" dirty="0">
                  <a:solidFill>
                    <a:srgbClr val="6274CF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01</a:t>
              </a:r>
            </a:p>
          </p:txBody>
        </p:sp>
        <p:sp>
          <p:nvSpPr>
            <p:cNvPr id="13" name="TextBox 3"/>
            <p:cNvSpPr txBox="1"/>
            <p:nvPr/>
          </p:nvSpPr>
          <p:spPr>
            <a:xfrm>
              <a:off x="1144562" y="647700"/>
              <a:ext cx="5301543" cy="1186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00"/>
                </a:lnSpc>
              </a:pPr>
              <a:r>
                <a:rPr lang="en-US" sz="5200" b="1" dirty="0">
                  <a:solidFill>
                    <a:srgbClr val="252525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Annotation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33400" y="-155574"/>
            <a:ext cx="5301543" cy="1989453"/>
            <a:chOff x="1144562" y="-155574"/>
            <a:chExt cx="5301543" cy="1989453"/>
          </a:xfrm>
        </p:grpSpPr>
        <p:sp>
          <p:nvSpPr>
            <p:cNvPr id="2" name="TextBox 2"/>
            <p:cNvSpPr txBox="1"/>
            <p:nvPr/>
          </p:nvSpPr>
          <p:spPr>
            <a:xfrm>
              <a:off x="1144562" y="-155574"/>
              <a:ext cx="1396179" cy="1260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000"/>
                </a:lnSpc>
              </a:pPr>
              <a:r>
                <a:rPr lang="en-US" sz="5500" b="1" spc="132" dirty="0">
                  <a:solidFill>
                    <a:srgbClr val="6274CF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01</a:t>
              </a: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144562" y="647700"/>
              <a:ext cx="5301543" cy="1186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00"/>
                </a:lnSpc>
              </a:pPr>
              <a:r>
                <a:rPr lang="en-US" sz="5200" b="1" dirty="0">
                  <a:solidFill>
                    <a:srgbClr val="252525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Annotation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157089" y="4267722"/>
            <a:ext cx="1052712" cy="588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66321" y="2196752"/>
            <a:ext cx="16607279" cy="7507079"/>
            <a:chOff x="1106984" y="2501552"/>
            <a:chExt cx="16607279" cy="750707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563" y="2502595"/>
              <a:ext cx="5484837" cy="5706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1" y="2501552"/>
              <a:ext cx="3340771" cy="5706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9400" y="2501552"/>
              <a:ext cx="3505200" cy="5706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200" y="2510945"/>
              <a:ext cx="3541063" cy="5706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106984" y="8438971"/>
              <a:ext cx="16607279" cy="15696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altLang="ko-KR" sz="2400" dirty="0"/>
                <a:t>C</a:t>
              </a:r>
              <a:r>
                <a:rPr lang="en-US" altLang="ko-KR" sz="2400" dirty="0" smtClean="0"/>
                <a:t>reate Project</a:t>
              </a:r>
              <a:r>
                <a:rPr lang="ko-KR" altLang="en-US" sz="2400" dirty="0" smtClean="0"/>
                <a:t>를 </a:t>
              </a:r>
              <a:r>
                <a:rPr lang="en-US" altLang="ko-KR" sz="2400" dirty="0" smtClean="0"/>
                <a:t>Click </a:t>
              </a:r>
              <a:r>
                <a:rPr lang="ko-KR" altLang="en-US" sz="2400" dirty="0" smtClean="0"/>
                <a:t>하여 새 </a:t>
              </a:r>
              <a:r>
                <a:rPr lang="en-US" altLang="ko-KR" sz="2400" dirty="0" smtClean="0"/>
                <a:t>Project</a:t>
              </a:r>
              <a:r>
                <a:rPr lang="ko-KR" altLang="en-US" sz="2400" dirty="0" smtClean="0"/>
                <a:t>를 생성합니다</a:t>
              </a:r>
              <a:r>
                <a:rPr lang="en-US" altLang="ko-KR" sz="2400" dirty="0" smtClean="0"/>
                <a:t>.</a:t>
              </a:r>
            </a:p>
            <a:p>
              <a:pPr marL="457200" indent="-457200">
                <a:buAutoNum type="arabicPeriod"/>
              </a:pPr>
              <a:r>
                <a:rPr lang="en-US" altLang="ko-KR" sz="2400" dirty="0" smtClean="0"/>
                <a:t>Project Name: Project Name</a:t>
              </a:r>
              <a:r>
                <a:rPr lang="ko-KR" altLang="en-US" sz="2400" dirty="0" smtClean="0"/>
                <a:t>과 </a:t>
              </a:r>
              <a:r>
                <a:rPr lang="en-US" altLang="ko-KR" sz="2400" dirty="0" smtClean="0"/>
                <a:t>Description</a:t>
              </a:r>
              <a:r>
                <a:rPr lang="ko-KR" altLang="en-US" sz="2400" dirty="0" smtClean="0"/>
                <a:t>을 작성합니다</a:t>
              </a:r>
              <a:r>
                <a:rPr lang="en-US" altLang="ko-KR" sz="2400" dirty="0" smtClean="0"/>
                <a:t>.</a:t>
              </a:r>
            </a:p>
            <a:p>
              <a:pPr marL="457200" indent="-457200">
                <a:buAutoNum type="arabicPeriod"/>
              </a:pPr>
              <a:r>
                <a:rPr lang="en-US" altLang="ko-KR" sz="2400" dirty="0" smtClean="0"/>
                <a:t>Data Import: Annotation</a:t>
              </a:r>
              <a:r>
                <a:rPr lang="ko-KR" altLang="en-US" sz="2400" dirty="0" smtClean="0"/>
                <a:t>을 진행 할 </a:t>
              </a:r>
              <a:r>
                <a:rPr lang="en-US" altLang="ko-KR" sz="2400" dirty="0" smtClean="0"/>
                <a:t>Image</a:t>
              </a:r>
              <a:r>
                <a:rPr lang="ko-KR" altLang="en-US" sz="2400" dirty="0" smtClean="0"/>
                <a:t>를 </a:t>
              </a:r>
              <a:r>
                <a:rPr lang="en-US" altLang="ko-KR" sz="2400" dirty="0" smtClean="0"/>
                <a:t>Upload </a:t>
              </a:r>
              <a:r>
                <a:rPr lang="ko-KR" altLang="en-US" sz="2400" dirty="0" smtClean="0"/>
                <a:t>합니다</a:t>
              </a:r>
              <a:r>
                <a:rPr lang="en-US" altLang="ko-KR" sz="2400" dirty="0" smtClean="0"/>
                <a:t>.</a:t>
              </a:r>
            </a:p>
            <a:p>
              <a:pPr marL="457200" indent="-457200">
                <a:buAutoNum type="arabicPeriod"/>
              </a:pPr>
              <a:r>
                <a:rPr lang="en-US" altLang="ko-KR" sz="2400" dirty="0" smtClean="0"/>
                <a:t>Labeling Setup: Vision Task</a:t>
              </a:r>
              <a:r>
                <a:rPr lang="ko-KR" altLang="en-US" sz="2400" dirty="0" smtClean="0"/>
                <a:t>를 설정합니다</a:t>
              </a:r>
              <a:r>
                <a:rPr lang="en-US" altLang="ko-KR" sz="2400" dirty="0" smtClean="0"/>
                <a:t>. (Object Detection, Segmentation, …, </a:t>
              </a:r>
              <a:r>
                <a:rPr lang="en-US" altLang="ko-KR" sz="2400" dirty="0" err="1" smtClean="0"/>
                <a:t>etc</a:t>
              </a:r>
              <a:r>
                <a:rPr lang="en-US" altLang="ko-KR" sz="2400" dirty="0" smtClean="0"/>
                <a:t>)</a:t>
              </a:r>
              <a:endParaRPr lang="ko-KR" altLang="en-US" sz="2400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33400" y="-155574"/>
            <a:ext cx="5301543" cy="1989453"/>
            <a:chOff x="1144562" y="-155574"/>
            <a:chExt cx="5301543" cy="1989453"/>
          </a:xfrm>
        </p:grpSpPr>
        <p:sp>
          <p:nvSpPr>
            <p:cNvPr id="2" name="TextBox 2"/>
            <p:cNvSpPr txBox="1"/>
            <p:nvPr/>
          </p:nvSpPr>
          <p:spPr>
            <a:xfrm>
              <a:off x="1144562" y="-155574"/>
              <a:ext cx="1396179" cy="1260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000"/>
                </a:lnSpc>
              </a:pPr>
              <a:r>
                <a:rPr lang="en-US" sz="5500" b="1" spc="132" dirty="0">
                  <a:solidFill>
                    <a:srgbClr val="6274CF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01</a:t>
              </a: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144562" y="647700"/>
              <a:ext cx="5301543" cy="1186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00"/>
                </a:lnSpc>
              </a:pPr>
              <a:r>
                <a:rPr lang="en-US" sz="5200" b="1" dirty="0">
                  <a:solidFill>
                    <a:srgbClr val="252525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Annotation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66321" y="8872835"/>
            <a:ext cx="16607279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smtClean="0"/>
              <a:t>Vision Task </a:t>
            </a:r>
            <a:r>
              <a:rPr lang="ko-KR" altLang="en-US" sz="2400" dirty="0" smtClean="0"/>
              <a:t>설정 후 </a:t>
            </a:r>
            <a:r>
              <a:rPr lang="en-US" altLang="ko-KR" sz="2400" dirty="0" smtClean="0"/>
              <a:t>Labeling </a:t>
            </a:r>
            <a:r>
              <a:rPr lang="ko-KR" altLang="en-US" sz="2400" dirty="0" smtClean="0"/>
              <a:t>진행 시 </a:t>
            </a:r>
            <a:r>
              <a:rPr lang="en-US" altLang="ko-KR" sz="2400" dirty="0" smtClean="0"/>
              <a:t>Label names</a:t>
            </a:r>
            <a:r>
              <a:rPr lang="ko-KR" altLang="en-US" sz="2400" dirty="0" smtClean="0"/>
              <a:t>와 </a:t>
            </a:r>
            <a:r>
              <a:rPr lang="en-US" altLang="ko-KR" sz="2400" dirty="0" smtClean="0"/>
              <a:t>Labeling configure settings</a:t>
            </a:r>
            <a:r>
              <a:rPr lang="ko-KR" altLang="en-US" sz="2400" dirty="0" smtClean="0"/>
              <a:t>를 설정합니다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92" y="2196752"/>
            <a:ext cx="16577008" cy="652814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5481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33400" y="-155574"/>
            <a:ext cx="5301543" cy="1989453"/>
            <a:chOff x="1144562" y="-155574"/>
            <a:chExt cx="5301543" cy="1989453"/>
          </a:xfrm>
        </p:grpSpPr>
        <p:sp>
          <p:nvSpPr>
            <p:cNvPr id="2" name="TextBox 2"/>
            <p:cNvSpPr txBox="1"/>
            <p:nvPr/>
          </p:nvSpPr>
          <p:spPr>
            <a:xfrm>
              <a:off x="1144562" y="-155574"/>
              <a:ext cx="1396179" cy="1260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000"/>
                </a:lnSpc>
              </a:pPr>
              <a:r>
                <a:rPr lang="en-US" sz="5500" b="1" spc="132" dirty="0">
                  <a:solidFill>
                    <a:srgbClr val="6274CF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01</a:t>
              </a: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144562" y="647700"/>
              <a:ext cx="5301543" cy="1186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00"/>
                </a:lnSpc>
              </a:pPr>
              <a:r>
                <a:rPr lang="en-US" sz="5200" b="1" dirty="0">
                  <a:solidFill>
                    <a:srgbClr val="252525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Annotation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66321" y="8872835"/>
            <a:ext cx="16607279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smtClean="0"/>
              <a:t>Vision Task </a:t>
            </a:r>
            <a:r>
              <a:rPr lang="ko-KR" altLang="en-US" sz="2400" dirty="0" smtClean="0"/>
              <a:t>에 맞는 </a:t>
            </a:r>
            <a:r>
              <a:rPr lang="en-US" altLang="ko-KR" sz="2400" dirty="0" smtClean="0"/>
              <a:t>Labeling</a:t>
            </a:r>
            <a:r>
              <a:rPr lang="ko-KR" altLang="en-US" sz="2400" dirty="0" smtClean="0"/>
              <a:t>을 진행 합니다</a:t>
            </a:r>
            <a:r>
              <a:rPr lang="en-US" altLang="ko-KR" sz="24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altLang="ko-KR" sz="2400" dirty="0" smtClean="0"/>
              <a:t>Labeling </a:t>
            </a:r>
            <a:r>
              <a:rPr lang="ko-KR" altLang="en-US" sz="2400" dirty="0" smtClean="0"/>
              <a:t>작업이 전부 완료되었다면 </a:t>
            </a:r>
            <a:r>
              <a:rPr lang="en-US" altLang="ko-KR" sz="2400" dirty="0" smtClean="0"/>
              <a:t>Export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버튼을 </a:t>
            </a:r>
            <a:r>
              <a:rPr lang="en-US" altLang="ko-KR" sz="2400" dirty="0" smtClean="0"/>
              <a:t>Click </a:t>
            </a:r>
            <a:r>
              <a:rPr lang="ko-KR" altLang="en-US" sz="2400" dirty="0" smtClean="0"/>
              <a:t>하여 </a:t>
            </a:r>
            <a:r>
              <a:rPr lang="en-US" altLang="ko-KR" sz="2400" dirty="0" smtClean="0"/>
              <a:t>Annotation </a:t>
            </a:r>
            <a:r>
              <a:rPr lang="ko-KR" altLang="en-US" sz="2400" dirty="0" smtClean="0"/>
              <a:t>파일을 </a:t>
            </a:r>
            <a:r>
              <a:rPr lang="en-US" altLang="ko-KR" sz="2400" dirty="0" smtClean="0"/>
              <a:t>Export </a:t>
            </a:r>
            <a:r>
              <a:rPr lang="ko-KR" altLang="en-US" sz="2400" dirty="0" smtClean="0"/>
              <a:t>합니다</a:t>
            </a:r>
            <a:r>
              <a:rPr lang="en-US" altLang="ko-KR" sz="24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altLang="ko-KR" sz="2400" dirty="0" smtClean="0"/>
              <a:t>Export </a:t>
            </a:r>
            <a:r>
              <a:rPr lang="ko-KR" altLang="en-US" sz="2400" dirty="0" smtClean="0"/>
              <a:t>진행 시 </a:t>
            </a:r>
            <a:r>
              <a:rPr lang="en-US" altLang="ko-KR" sz="2400" dirty="0" smtClean="0"/>
              <a:t>DL Model </a:t>
            </a:r>
            <a:r>
              <a:rPr lang="ko-KR" altLang="en-US" sz="2400" dirty="0" smtClean="0"/>
              <a:t>에서 요구하는 </a:t>
            </a:r>
            <a:r>
              <a:rPr lang="en-US" altLang="ko-KR" sz="2400" dirty="0" err="1" smtClean="0"/>
              <a:t>config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양식에 맞춰 </a:t>
            </a:r>
            <a:r>
              <a:rPr lang="en-US" altLang="ko-KR" sz="2400" dirty="0" smtClean="0"/>
              <a:t>Export</a:t>
            </a:r>
            <a:r>
              <a:rPr lang="ko-KR" altLang="en-US" sz="2400" dirty="0" smtClean="0"/>
              <a:t>를 진행합니다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03" y="2194273"/>
            <a:ext cx="8206097" cy="653062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304" y="2196753"/>
            <a:ext cx="3810000" cy="655319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7422" y="2188922"/>
            <a:ext cx="4038600" cy="657355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700348" y="2832448"/>
            <a:ext cx="228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10000" y="3238500"/>
            <a:ext cx="3505200" cy="4495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761815" y="3508488"/>
            <a:ext cx="430599" cy="49453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0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-155574"/>
            <a:ext cx="1396179" cy="121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33400" y="647700"/>
            <a:ext cx="883920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Model</a:t>
            </a:r>
            <a:r>
              <a:rPr lang="ko-KR" altLang="en-US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Selection &amp; Training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321" y="8872835"/>
            <a:ext cx="16607279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err="1" smtClean="0"/>
              <a:t>Ultralytics</a:t>
            </a:r>
            <a:r>
              <a:rPr lang="ko-KR" altLang="en-US" sz="2400" dirty="0" smtClean="0"/>
              <a:t>를 사용하여 </a:t>
            </a:r>
            <a:r>
              <a:rPr lang="en-US" altLang="ko-KR" sz="2400" dirty="0" smtClean="0"/>
              <a:t>DeepLearning Model</a:t>
            </a:r>
            <a:r>
              <a:rPr lang="ko-KR" altLang="en-US" sz="2400" dirty="0" smtClean="0"/>
              <a:t>을 선정하고 </a:t>
            </a:r>
            <a:r>
              <a:rPr lang="en-US" altLang="ko-KR" sz="2400" dirty="0" smtClean="0"/>
              <a:t>Train</a:t>
            </a:r>
            <a:r>
              <a:rPr lang="ko-KR" altLang="en-US" sz="2400" dirty="0" smtClean="0"/>
              <a:t>을 진행 합니다</a:t>
            </a:r>
            <a:r>
              <a:rPr lang="en-US" altLang="ko-KR" sz="24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400" dirty="0" smtClean="0"/>
              <a:t>이때 </a:t>
            </a:r>
            <a:r>
              <a:rPr lang="en-US" altLang="ko-KR" sz="2400" dirty="0" smtClean="0"/>
              <a:t>Data</a:t>
            </a:r>
            <a:r>
              <a:rPr lang="ko-KR" altLang="en-US" sz="2400" dirty="0" smtClean="0"/>
              <a:t>를 </a:t>
            </a:r>
            <a:r>
              <a:rPr lang="en-US" altLang="ko-KR" sz="2400" dirty="0" smtClean="0"/>
              <a:t>Upload </a:t>
            </a:r>
            <a:r>
              <a:rPr lang="ko-KR" altLang="en-US" sz="2400" dirty="0" smtClean="0"/>
              <a:t>진행 시 아까 만들어두었던 </a:t>
            </a:r>
            <a:r>
              <a:rPr lang="en-US" altLang="ko-KR" sz="2400" dirty="0" smtClean="0"/>
              <a:t>Export</a:t>
            </a:r>
            <a:r>
              <a:rPr lang="ko-KR" altLang="en-US" sz="2400" dirty="0" smtClean="0"/>
              <a:t>된 모델을 사용해야 하나 여기에서 변환 과정이 필요합니다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73" y="2189375"/>
            <a:ext cx="7743027" cy="64593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2189374"/>
            <a:ext cx="8686800" cy="64593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311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-155574"/>
            <a:ext cx="1396179" cy="121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33400" y="647700"/>
            <a:ext cx="883920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Model</a:t>
            </a:r>
            <a:r>
              <a:rPr lang="ko-KR" altLang="en-US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Selection &amp; Training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321" y="8872835"/>
            <a:ext cx="16607279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/>
              <a:t>기존 </a:t>
            </a:r>
            <a:r>
              <a:rPr lang="en-US" altLang="ko-KR" sz="2400" dirty="0" smtClean="0"/>
              <a:t>classes.txt</a:t>
            </a:r>
            <a:r>
              <a:rPr lang="ko-KR" altLang="en-US" sz="2400" dirty="0" smtClean="0"/>
              <a:t>와 </a:t>
            </a:r>
            <a:r>
              <a:rPr lang="en-US" altLang="ko-KR" sz="2400" dirty="0" err="1" smtClean="0"/>
              <a:t>notes.json</a:t>
            </a:r>
            <a:r>
              <a:rPr lang="ko-KR" altLang="en-US" sz="2400" dirty="0" smtClean="0"/>
              <a:t>을 활용하여 </a:t>
            </a:r>
            <a:r>
              <a:rPr lang="en-US" altLang="ko-KR" sz="2400" dirty="0" err="1" smtClean="0"/>
              <a:t>yaml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파일을 만들고 </a:t>
            </a:r>
            <a:r>
              <a:rPr lang="en-US" altLang="ko-KR" sz="2400" dirty="0" smtClean="0"/>
              <a:t>train set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validation set</a:t>
            </a:r>
            <a:r>
              <a:rPr lang="ko-KR" altLang="en-US" sz="2400" dirty="0" smtClean="0"/>
              <a:t>을 분류 합니다</a:t>
            </a:r>
            <a:r>
              <a:rPr lang="en-US" altLang="ko-KR" sz="24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400" dirty="0" smtClean="0"/>
              <a:t>변환이 다 된 </a:t>
            </a:r>
            <a:r>
              <a:rPr lang="en-US" altLang="ko-KR" sz="2400" dirty="0" smtClean="0"/>
              <a:t>images, </a:t>
            </a:r>
            <a:r>
              <a:rPr lang="en-US" altLang="ko-KR" sz="2400" dirty="0" err="1" smtClean="0"/>
              <a:t>labes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yaml</a:t>
            </a:r>
            <a:r>
              <a:rPr lang="ko-KR" altLang="en-US" sz="2400" dirty="0" smtClean="0"/>
              <a:t>파일을 압축합니다</a:t>
            </a:r>
            <a:r>
              <a:rPr lang="en-US" altLang="ko-KR" sz="24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altLang="ko-KR" sz="2400" dirty="0" smtClean="0"/>
              <a:t>DeepLearning </a:t>
            </a:r>
            <a:r>
              <a:rPr lang="ko-KR" altLang="en-US" sz="2400" dirty="0" smtClean="0"/>
              <a:t>학습을 진행할 </a:t>
            </a:r>
            <a:r>
              <a:rPr lang="en-US" altLang="ko-KR" sz="2400" dirty="0" smtClean="0"/>
              <a:t>Task</a:t>
            </a:r>
            <a:r>
              <a:rPr lang="ko-KR" altLang="en-US" sz="2400" dirty="0" smtClean="0"/>
              <a:t>를 선택하고 압축이 된 파일을 </a:t>
            </a:r>
            <a:r>
              <a:rPr lang="en-US" altLang="ko-KR" sz="2400" dirty="0" smtClean="0"/>
              <a:t>Upload </a:t>
            </a:r>
            <a:r>
              <a:rPr lang="ko-KR" altLang="en-US" sz="2400" dirty="0" smtClean="0"/>
              <a:t>합니다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52" y="2196752"/>
            <a:ext cx="7315200" cy="204226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22" y="4966048"/>
            <a:ext cx="7301630" cy="204226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2196752"/>
            <a:ext cx="8686800" cy="62960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4419600" y="4241626"/>
            <a:ext cx="0" cy="6297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419600" y="7071023"/>
            <a:ext cx="0" cy="6297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737824"/>
            <a:ext cx="7340252" cy="75847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79926" y="3873152"/>
            <a:ext cx="2234852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초기 </a:t>
            </a:r>
            <a:r>
              <a:rPr lang="en-US" altLang="ko-KR" b="1" dirty="0" smtClean="0"/>
              <a:t>Export </a:t>
            </a:r>
            <a:r>
              <a:rPr lang="ko-KR" altLang="en-US" b="1" dirty="0" smtClean="0"/>
              <a:t>된 모델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477000" y="6640546"/>
            <a:ext cx="1638822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변</a:t>
            </a:r>
            <a:r>
              <a:rPr lang="ko-KR" altLang="en-US" b="1" dirty="0"/>
              <a:t>환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된 모델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8139494"/>
            <a:ext cx="211376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압축 하여 업로드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67378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-155574"/>
            <a:ext cx="1396179" cy="121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 smtClean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  <a:endParaRPr lang="en-US" sz="5500" b="1" spc="132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33400" y="647700"/>
            <a:ext cx="883920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Model</a:t>
            </a:r>
            <a:r>
              <a:rPr lang="ko-KR" altLang="en-US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5200" b="1" dirty="0" smtClean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Selection &amp; Training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321" y="8872835"/>
            <a:ext cx="16607279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smtClean="0"/>
              <a:t>Train Model</a:t>
            </a:r>
            <a:r>
              <a:rPr lang="ko-KR" altLang="en-US" sz="2400" dirty="0" smtClean="0"/>
              <a:t>을 </a:t>
            </a:r>
            <a:r>
              <a:rPr lang="en-US" altLang="ko-KR" sz="2400" dirty="0" smtClean="0"/>
              <a:t>Click </a:t>
            </a:r>
            <a:r>
              <a:rPr lang="ko-KR" altLang="en-US" sz="2400" dirty="0" smtClean="0"/>
              <a:t>하여 </a:t>
            </a:r>
            <a:r>
              <a:rPr lang="en-US" altLang="ko-KR" sz="2400" dirty="0" smtClean="0"/>
              <a:t>Train Page</a:t>
            </a:r>
            <a:r>
              <a:rPr lang="ko-KR" altLang="en-US" sz="2400" dirty="0" smtClean="0"/>
              <a:t>로 넘어갑니다</a:t>
            </a:r>
            <a:r>
              <a:rPr lang="en-US" altLang="ko-KR" sz="24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altLang="ko-KR" sz="2400" dirty="0" smtClean="0"/>
              <a:t>Train</a:t>
            </a:r>
            <a:r>
              <a:rPr lang="ko-KR" altLang="en-US" sz="2400" dirty="0" smtClean="0"/>
              <a:t>에 필요한 모델을 선택하여 </a:t>
            </a:r>
            <a:r>
              <a:rPr lang="en-US" altLang="ko-KR" sz="2400" dirty="0" smtClean="0"/>
              <a:t>Train</a:t>
            </a:r>
            <a:r>
              <a:rPr lang="ko-KR" altLang="en-US" sz="2400" dirty="0" smtClean="0"/>
              <a:t>을 진행 합니다</a:t>
            </a:r>
            <a:r>
              <a:rPr lang="en-US" altLang="ko-KR" sz="2400" dirty="0" smtClean="0"/>
              <a:t>. </a:t>
            </a:r>
          </a:p>
          <a:p>
            <a:pPr marL="457200" indent="-457200">
              <a:buAutoNum type="arabicPeriod"/>
            </a:pPr>
            <a:r>
              <a:rPr lang="ko-KR" altLang="en-US" sz="2400" dirty="0" smtClean="0"/>
              <a:t>가급적이면 </a:t>
            </a:r>
            <a:r>
              <a:rPr lang="en-US" altLang="ko-KR" sz="2400" dirty="0" smtClean="0"/>
              <a:t>Yolo11x</a:t>
            </a:r>
            <a:r>
              <a:rPr lang="ko-KR" altLang="en-US" sz="2400" dirty="0" smtClean="0"/>
              <a:t>를 </a:t>
            </a:r>
            <a:r>
              <a:rPr lang="ko-KR" altLang="en-US" sz="2400" dirty="0" err="1" smtClean="0"/>
              <a:t>추천드립니다</a:t>
            </a:r>
            <a:r>
              <a:rPr lang="en-US" altLang="ko-KR" sz="2400" dirty="0" smtClean="0"/>
              <a:t>. (Accuracy</a:t>
            </a:r>
            <a:r>
              <a:rPr lang="ko-KR" altLang="en-US" sz="2400" dirty="0" smtClean="0"/>
              <a:t>가 제일 높기 때문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05" y="2196752"/>
            <a:ext cx="7968495" cy="645194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203537"/>
            <a:ext cx="8382000" cy="644516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645074" y="3365848"/>
            <a:ext cx="4724400" cy="5105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753600" y="3086100"/>
            <a:ext cx="381000" cy="4827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691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434</Words>
  <Application>Microsoft Office PowerPoint</Application>
  <PresentationFormat>사용자 지정</PresentationFormat>
  <Paragraphs>63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굴림</vt:lpstr>
      <vt:lpstr>Arial</vt:lpstr>
      <vt:lpstr>TDTD평고딕</vt:lpstr>
      <vt:lpstr>Cabin</vt:lpstr>
      <vt:lpstr>맑은 고딕</vt:lpstr>
      <vt:lpstr>Tlab 돋움 레귤러</vt:lpstr>
      <vt:lpstr>Calibri</vt:lpstr>
      <vt:lpstr>Tlab 돋움 레귤러 Bold</vt:lpstr>
      <vt:lpstr>Cabin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파랑 흰색 깔끔한 프로젝트 소개 프레젠테이션</dc:title>
  <dc:creator>JASTECH</dc:creator>
  <cp:lastModifiedBy>제이스텍</cp:lastModifiedBy>
  <cp:revision>22</cp:revision>
  <dcterms:created xsi:type="dcterms:W3CDTF">2006-08-16T00:00:00Z</dcterms:created>
  <dcterms:modified xsi:type="dcterms:W3CDTF">2025-08-19T06:35:26Z</dcterms:modified>
  <dc:identifier>DAGwZEtVEz8</dc:identifier>
</cp:coreProperties>
</file>